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9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0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5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87" r:id="rId4"/>
    <p:sldId id="324" r:id="rId5"/>
    <p:sldId id="338" r:id="rId6"/>
    <p:sldId id="325" r:id="rId7"/>
    <p:sldId id="326" r:id="rId8"/>
    <p:sldId id="328" r:id="rId9"/>
    <p:sldId id="261" r:id="rId10"/>
    <p:sldId id="274" r:id="rId11"/>
    <p:sldId id="275" r:id="rId12"/>
    <p:sldId id="291" r:id="rId13"/>
    <p:sldId id="306" r:id="rId14"/>
    <p:sldId id="309" r:id="rId15"/>
    <p:sldId id="311" r:id="rId16"/>
    <p:sldId id="319" r:id="rId17"/>
    <p:sldId id="320" r:id="rId18"/>
    <p:sldId id="322" r:id="rId19"/>
    <p:sldId id="337" r:id="rId20"/>
    <p:sldId id="331" r:id="rId21"/>
    <p:sldId id="332" r:id="rId22"/>
    <p:sldId id="335" r:id="rId23"/>
    <p:sldId id="333" r:id="rId24"/>
    <p:sldId id="339" r:id="rId25"/>
    <p:sldId id="305" r:id="rId2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икола гричковський" initials="мг" lastIdx="2" clrIdx="0">
    <p:extLst>
      <p:ext uri="{19B8F6BF-5375-455C-9EA6-DF929625EA0E}">
        <p15:presenceInfo xmlns:p15="http://schemas.microsoft.com/office/powerpoint/2012/main" userId="bdfe653991bb2a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20" autoAdjust="0"/>
  </p:normalViewPr>
  <p:slideViewPr>
    <p:cSldViewPr snapToGrid="0" showGuides="1">
      <p:cViewPr varScale="1">
        <p:scale>
          <a:sx n="64" d="100"/>
          <a:sy n="64" d="100"/>
        </p:scale>
        <p:origin x="86" y="42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3701907375673031E-2"/>
          <c:y val="0.14589414283852134"/>
          <c:w val="0.94539350277331224"/>
          <c:h val="0.47868487916259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працівників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8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14</c:v>
                </c:pt>
                <c:pt idx="11">
                  <c:v>3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  <c:pt idx="15">
                  <c:v>7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10-493B-8FF0-322469D09C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кількість кураторів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6</c:v>
                </c:pt>
                <c:pt idx="11">
                  <c:v>1</c:v>
                </c:pt>
                <c:pt idx="12">
                  <c:v>1</c:v>
                </c:pt>
                <c:pt idx="13">
                  <c:v>3</c:v>
                </c:pt>
                <c:pt idx="14">
                  <c:v>2</c:v>
                </c:pt>
                <c:pt idx="15">
                  <c:v>4</c:v>
                </c:pt>
                <c:pt idx="16">
                  <c:v>2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0-493B-8FF0-322469D09CD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110080"/>
        <c:axId val="162128256"/>
      </c:barChart>
      <c:catAx>
        <c:axId val="162110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4500000" spcFirstLastPara="1" vertOverflow="ellipsis" wrap="square" anchor="ctr" anchorCtr="1"/>
          <a:lstStyle/>
          <a:p>
            <a:pPr>
              <a:defRPr lang="uk-UA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2128256"/>
        <c:crosses val="autoZero"/>
        <c:auto val="0"/>
        <c:lblAlgn val="l"/>
        <c:lblOffset val="100"/>
        <c:noMultiLvlLbl val="0"/>
      </c:catAx>
      <c:valAx>
        <c:axId val="162128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62110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штрафу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Знято з обліку - 126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</c:v>
                </c:pt>
                <c:pt idx="1">
                  <c:v>5</c:v>
                </c:pt>
                <c:pt idx="2">
                  <c:v>9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5</c:v>
                </c:pt>
                <c:pt idx="9">
                  <c:v>9</c:v>
                </c:pt>
                <c:pt idx="10">
                  <c:v>27</c:v>
                </c:pt>
                <c:pt idx="11">
                  <c:v>9</c:v>
                </c:pt>
                <c:pt idx="12">
                  <c:v>8</c:v>
                </c:pt>
                <c:pt idx="13">
                  <c:v>3</c:v>
                </c:pt>
                <c:pt idx="14">
                  <c:v>11</c:v>
                </c:pt>
                <c:pt idx="15">
                  <c:v>17</c:v>
                </c:pt>
                <c:pt idx="16">
                  <c:v>3</c:v>
                </c:pt>
                <c:pt idx="17">
                  <c:v>3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- 148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6</c:v>
                </c:pt>
                <c:pt idx="1">
                  <c:v>5</c:v>
                </c:pt>
                <c:pt idx="2">
                  <c:v>14</c:v>
                </c:pt>
                <c:pt idx="3">
                  <c:v>5</c:v>
                </c:pt>
                <c:pt idx="4">
                  <c:v>2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7</c:v>
                </c:pt>
                <c:pt idx="10">
                  <c:v>53</c:v>
                </c:pt>
                <c:pt idx="11">
                  <c:v>9</c:v>
                </c:pt>
                <c:pt idx="12">
                  <c:v>6</c:v>
                </c:pt>
                <c:pt idx="13">
                  <c:v>7</c:v>
                </c:pt>
                <c:pt idx="14">
                  <c:v>4</c:v>
                </c:pt>
                <c:pt idx="15">
                  <c:v>14</c:v>
                </c:pt>
                <c:pt idx="16">
                  <c:v>5</c:v>
                </c:pt>
                <c:pt idx="17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0098432"/>
        <c:axId val="190112512"/>
      </c:barChart>
      <c:catAx>
        <c:axId val="19009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0112512"/>
        <c:crosses val="autoZero"/>
        <c:auto val="1"/>
        <c:lblAlgn val="ctr"/>
        <c:lblOffset val="100"/>
        <c:noMultiLvlLbl val="0"/>
      </c:catAx>
      <c:valAx>
        <c:axId val="190112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0098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521837945731276E-2"/>
          <c:y val="0.11810147920322744"/>
          <c:w val="0.93211143193987389"/>
          <c:h val="0.528802583180685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Вчинено повторних злочинів у 2022 році - 32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6">
                  <c:v>2</c:v>
                </c:pt>
                <c:pt idx="9">
                  <c:v>2</c:v>
                </c:pt>
                <c:pt idx="10">
                  <c:v>11</c:v>
                </c:pt>
                <c:pt idx="11">
                  <c:v>1</c:v>
                </c:pt>
                <c:pt idx="12">
                  <c:v>1</c:v>
                </c:pt>
                <c:pt idx="14">
                  <c:v>1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Вчинено повторних злочинів у 2023 році - 28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1</c:v>
                </c:pt>
                <c:pt idx="14">
                  <c:v>1</c:v>
                </c:pt>
                <c:pt idx="15">
                  <c:v>4</c:v>
                </c:pt>
                <c:pt idx="16">
                  <c:v>2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C2-4832-81AB-6D011EA00E6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закрито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</c:numRef>
          </c:val>
          <c:extLst>
            <c:ext xmlns:c16="http://schemas.microsoft.com/office/drawing/2014/chart" uri="{C3380CC4-5D6E-409C-BE32-E72D297353CC}">
              <c16:uniqueId val="{00000004-E8C2-4832-81AB-6D011EA00E6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Лист1!$E$2:$E$20</c:f>
            </c:numRef>
          </c:val>
          <c:extLst>
            <c:ext xmlns:c16="http://schemas.microsoft.com/office/drawing/2014/chart" uri="{C3380CC4-5D6E-409C-BE32-E72D297353CC}">
              <c16:uniqueId val="{00000005-E8C2-4832-81AB-6D011EA00E6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191597184"/>
        <c:axId val="191607168"/>
      </c:barChart>
      <c:catAx>
        <c:axId val="19159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1607168"/>
        <c:crosses val="autoZero"/>
        <c:auto val="1"/>
        <c:lblAlgn val="ctr"/>
        <c:lblOffset val="100"/>
        <c:noMultiLvlLbl val="0"/>
      </c:catAx>
      <c:valAx>
        <c:axId val="1916071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159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6431967315714921"/>
          <c:y val="1.9424711176913821E-2"/>
          <c:w val="0.83568032684285076"/>
          <c:h val="6.1514771861929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030031572140497E-2"/>
          <c:y val="1.9734908030401982E-2"/>
          <c:w val="0.92521406291604857"/>
          <c:h val="0.592344198374391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9Засуджено у 2022 році - 17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7</c:v>
                </c:pt>
                <c:pt idx="2">
                  <c:v>1</c:v>
                </c:pt>
                <c:pt idx="3">
                  <c:v>3</c:v>
                </c:pt>
                <c:pt idx="6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  <c:pt idx="16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C7-4512-878F-71246E399A5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Засуджено у 2023 році - 25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2">
                  <c:v>1</c:v>
                </c:pt>
                <c:pt idx="3">
                  <c:v>4</c:v>
                </c:pt>
                <c:pt idx="9">
                  <c:v>3</c:v>
                </c:pt>
                <c:pt idx="10">
                  <c:v>2</c:v>
                </c:pt>
                <c:pt idx="14">
                  <c:v>2</c:v>
                </c:pt>
                <c:pt idx="15">
                  <c:v>5</c:v>
                </c:pt>
                <c:pt idx="16">
                  <c:v>6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C7-4512-878F-71246E399A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5084288"/>
        <c:axId val="195085824"/>
      </c:barChart>
      <c:catAx>
        <c:axId val="19508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5085824"/>
        <c:crosses val="autoZero"/>
        <c:auto val="1"/>
        <c:lblAlgn val="ctr"/>
        <c:lblOffset val="100"/>
        <c:noMultiLvlLbl val="0"/>
      </c:catAx>
      <c:valAx>
        <c:axId val="195085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5084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Громадські роботи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- 130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3</c:v>
                </c:pt>
                <c:pt idx="2">
                  <c:v>4</c:v>
                </c:pt>
                <c:pt idx="3">
                  <c:v>7</c:v>
                </c:pt>
                <c:pt idx="4">
                  <c:v>2</c:v>
                </c:pt>
                <c:pt idx="5">
                  <c:v>2</c:v>
                </c:pt>
                <c:pt idx="6">
                  <c:v>4</c:v>
                </c:pt>
                <c:pt idx="7">
                  <c:v>3</c:v>
                </c:pt>
                <c:pt idx="8">
                  <c:v>6</c:v>
                </c:pt>
                <c:pt idx="9">
                  <c:v>16</c:v>
                </c:pt>
                <c:pt idx="10">
                  <c:v>72</c:v>
                </c:pt>
                <c:pt idx="11">
                  <c:v>1</c:v>
                </c:pt>
                <c:pt idx="13">
                  <c:v>1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813-BF11-C003C5B2E7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- 140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16</c:v>
                </c:pt>
                <c:pt idx="2">
                  <c:v>6</c:v>
                </c:pt>
                <c:pt idx="3">
                  <c:v>12</c:v>
                </c:pt>
                <c:pt idx="4">
                  <c:v>8</c:v>
                </c:pt>
                <c:pt idx="5">
                  <c:v>11</c:v>
                </c:pt>
                <c:pt idx="6">
                  <c:v>12</c:v>
                </c:pt>
                <c:pt idx="7">
                  <c:v>6</c:v>
                </c:pt>
                <c:pt idx="8">
                  <c:v>16</c:v>
                </c:pt>
                <c:pt idx="9">
                  <c:v>8</c:v>
                </c:pt>
                <c:pt idx="10">
                  <c:v>19</c:v>
                </c:pt>
                <c:pt idx="11">
                  <c:v>11</c:v>
                </c:pt>
                <c:pt idx="12">
                  <c:v>6</c:v>
                </c:pt>
                <c:pt idx="13">
                  <c:v>3</c:v>
                </c:pt>
                <c:pt idx="14">
                  <c:v>2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B-4813-BF11-C003C5B2E7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- 87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6</c:v>
                </c:pt>
                <c:pt idx="9">
                  <c:v>2</c:v>
                </c:pt>
                <c:pt idx="10">
                  <c:v>59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B-4813-BF11-C003C5B2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8072576"/>
        <c:axId val="198090752"/>
        <c:axId val="0"/>
      </c:bar3DChart>
      <c:catAx>
        <c:axId val="19807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8090752"/>
        <c:crosses val="autoZero"/>
        <c:auto val="1"/>
        <c:lblAlgn val="ctr"/>
        <c:lblOffset val="100"/>
        <c:noMultiLvlLbl val="0"/>
      </c:catAx>
      <c:valAx>
        <c:axId val="19809075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8072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Суспільно корисні роботи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- 170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9</c:v>
                </c:pt>
                <c:pt idx="1">
                  <c:v>2</c:v>
                </c:pt>
                <c:pt idx="2">
                  <c:v>11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4</c:v>
                </c:pt>
                <c:pt idx="8">
                  <c:v>2</c:v>
                </c:pt>
                <c:pt idx="9">
                  <c:v>56</c:v>
                </c:pt>
                <c:pt idx="10">
                  <c:v>67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0</c:v>
                </c:pt>
                <c:pt idx="15">
                  <c:v>7</c:v>
                </c:pt>
                <c:pt idx="16">
                  <c:v>6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2B-4813-BF11-C003C5B2E75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- 27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6</c:v>
                </c:pt>
                <c:pt idx="3">
                  <c:v>1</c:v>
                </c:pt>
                <c:pt idx="6">
                  <c:v>1</c:v>
                </c:pt>
                <c:pt idx="7">
                  <c:v>1</c:v>
                </c:pt>
                <c:pt idx="9">
                  <c:v>4</c:v>
                </c:pt>
                <c:pt idx="10">
                  <c:v>6</c:v>
                </c:pt>
                <c:pt idx="11">
                  <c:v>1</c:v>
                </c:pt>
                <c:pt idx="13">
                  <c:v>2</c:v>
                </c:pt>
                <c:pt idx="14">
                  <c:v>2</c:v>
                </c:pt>
                <c:pt idx="1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2B-4813-BF11-C003C5B2E75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- 148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11</c:v>
                </c:pt>
                <c:pt idx="1">
                  <c:v>2</c:v>
                </c:pt>
                <c:pt idx="2">
                  <c:v>8</c:v>
                </c:pt>
                <c:pt idx="3">
                  <c:v>1</c:v>
                </c:pt>
                <c:pt idx="4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40</c:v>
                </c:pt>
                <c:pt idx="10">
                  <c:v>64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7</c:v>
                </c:pt>
                <c:pt idx="1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2B-4813-BF11-C003C5B2E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9005696"/>
        <c:axId val="199007232"/>
        <c:axId val="0"/>
      </c:bar3DChart>
      <c:catAx>
        <c:axId val="1990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9007232"/>
        <c:crosses val="autoZero"/>
        <c:auto val="1"/>
        <c:lblAlgn val="ctr"/>
        <c:lblOffset val="100"/>
        <c:noMultiLvlLbl val="0"/>
      </c:catAx>
      <c:valAx>
        <c:axId val="19900723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900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dirty="0" err="1"/>
              <a:t>Внесено</a:t>
            </a:r>
            <a:r>
              <a:rPr lang="uk-UA" dirty="0"/>
              <a:t> діючих реєстраційних справ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1411 - діючих справ, що перебувають на обліку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8DC-4023-BA60-3D2FB4D7DD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155</c:v>
                </c:pt>
                <c:pt idx="1">
                  <c:v>71</c:v>
                </c:pt>
                <c:pt idx="2">
                  <c:v>67</c:v>
                </c:pt>
                <c:pt idx="3">
                  <c:v>35</c:v>
                </c:pt>
                <c:pt idx="4">
                  <c:v>76</c:v>
                </c:pt>
                <c:pt idx="5">
                  <c:v>29</c:v>
                </c:pt>
                <c:pt idx="6">
                  <c:v>95</c:v>
                </c:pt>
                <c:pt idx="7">
                  <c:v>13</c:v>
                </c:pt>
                <c:pt idx="8">
                  <c:v>20</c:v>
                </c:pt>
                <c:pt idx="9">
                  <c:v>75</c:v>
                </c:pt>
                <c:pt idx="10">
                  <c:v>238</c:v>
                </c:pt>
                <c:pt idx="11">
                  <c:v>73</c:v>
                </c:pt>
                <c:pt idx="12">
                  <c:v>30</c:v>
                </c:pt>
                <c:pt idx="13">
                  <c:v>63</c:v>
                </c:pt>
                <c:pt idx="14">
                  <c:v>45</c:v>
                </c:pt>
                <c:pt idx="15">
                  <c:v>199</c:v>
                </c:pt>
                <c:pt idx="16">
                  <c:v>62</c:v>
                </c:pt>
                <c:pt idx="17">
                  <c:v>37</c:v>
                </c:pt>
                <c:pt idx="18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FA-44B0-A0EE-225CE6A40C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1406 - з них внесено до реєстру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155</c:v>
                </c:pt>
                <c:pt idx="1">
                  <c:v>71</c:v>
                </c:pt>
                <c:pt idx="2">
                  <c:v>67</c:v>
                </c:pt>
                <c:pt idx="3">
                  <c:v>35</c:v>
                </c:pt>
                <c:pt idx="4">
                  <c:v>72</c:v>
                </c:pt>
                <c:pt idx="5">
                  <c:v>29</c:v>
                </c:pt>
                <c:pt idx="6">
                  <c:v>94</c:v>
                </c:pt>
                <c:pt idx="7">
                  <c:v>13</c:v>
                </c:pt>
                <c:pt idx="8">
                  <c:v>20</c:v>
                </c:pt>
                <c:pt idx="9">
                  <c:v>75</c:v>
                </c:pt>
                <c:pt idx="10">
                  <c:v>238</c:v>
                </c:pt>
                <c:pt idx="11">
                  <c:v>73</c:v>
                </c:pt>
                <c:pt idx="12">
                  <c:v>30</c:v>
                </c:pt>
                <c:pt idx="13">
                  <c:v>63</c:v>
                </c:pt>
                <c:pt idx="14">
                  <c:v>45</c:v>
                </c:pt>
                <c:pt idx="15">
                  <c:v>199</c:v>
                </c:pt>
                <c:pt idx="16">
                  <c:v>62</c:v>
                </c:pt>
                <c:pt idx="17">
                  <c:v>37</c:v>
                </c:pt>
                <c:pt idx="18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FA-44B0-A0EE-225CE6A40C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624384"/>
        <c:axId val="191889408"/>
      </c:barChart>
      <c:catAx>
        <c:axId val="200624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91889408"/>
        <c:crosses val="autoZero"/>
        <c:auto val="1"/>
        <c:lblAlgn val="ctr"/>
        <c:lblOffset val="100"/>
        <c:noMultiLvlLbl val="0"/>
      </c:catAx>
      <c:valAx>
        <c:axId val="19188940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062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71020238967071"/>
          <c:y val="0.9063376861050112"/>
          <c:w val="0.65401490111729843"/>
          <c:h val="7.68688958570065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lang="uk-UA"/>
            </a:pP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Кількість </a:t>
            </a:r>
            <a:r>
              <a:rPr lang="ru-RU" u="sng" dirty="0" err="1">
                <a:solidFill>
                  <a:schemeClr val="bg2">
                    <a:lumMod val="50000"/>
                  </a:schemeClr>
                </a:solidFill>
              </a:rPr>
              <a:t>волонтерів</a:t>
            </a:r>
            <a:r>
              <a:rPr lang="ru-RU" u="sng" dirty="0">
                <a:solidFill>
                  <a:schemeClr val="bg2">
                    <a:lumMod val="50000"/>
                  </a:schemeClr>
                </a:solidFill>
              </a:rPr>
              <a:t> пробації</a:t>
            </a:r>
          </a:p>
        </c:rich>
      </c:tx>
      <c:overlay val="0"/>
    </c:title>
    <c:autoTitleDeleted val="0"/>
    <c:view3D>
      <c:rotX val="0"/>
      <c:rotY val="20"/>
      <c:rAngAx val="0"/>
      <c:perspective val="0"/>
    </c:view3D>
    <c:floor>
      <c:thickness val="0"/>
    </c:floor>
    <c:sideWall>
      <c:thickness val="0"/>
      <c:spPr>
        <a:ln cmpd="sng"/>
      </c:spPr>
    </c:sideWall>
    <c:backWall>
      <c:thickness val="0"/>
      <c:spPr>
        <a:ln cmpd="sng"/>
      </c:spPr>
    </c:backWall>
    <c:plotArea>
      <c:layout>
        <c:manualLayout>
          <c:layoutTarget val="inner"/>
          <c:xMode val="edge"/>
          <c:yMode val="edge"/>
          <c:x val="9.3367225080096622E-2"/>
          <c:y val="0.13495879852041898"/>
          <c:w val="0.89584193095950093"/>
          <c:h val="0.4001767441650754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Кількість волонтерів пробації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uk-UA"/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D8-4C01-9906-CE004B2423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042304"/>
        <c:axId val="198095616"/>
        <c:axId val="0"/>
      </c:bar3DChart>
      <c:catAx>
        <c:axId val="195042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uk-UA" sz="1200" baseline="0"/>
            </a:pPr>
            <a:endParaRPr lang="uk-UA"/>
          </a:p>
        </c:txPr>
        <c:crossAx val="198095616"/>
        <c:crosses val="autoZero"/>
        <c:auto val="1"/>
        <c:lblAlgn val="ctr"/>
        <c:lblOffset val="100"/>
        <c:noMultiLvlLbl val="0"/>
      </c:catAx>
      <c:valAx>
        <c:axId val="1980956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95042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8769-4993-9A7D-5A3DE3587B6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8769-4993-9A7D-5A3DE3587B6A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8769-4993-9A7D-5A3DE3587B6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8769-4993-9A7D-5A3DE3587B6A}"/>
              </c:ext>
            </c:extLst>
          </c:dPt>
          <c:dLbls>
            <c:delete val="1"/>
          </c:dLbls>
          <c:cat>
            <c:strRef>
              <c:f>Лист1!$A$2:$A$5</c:f>
              <c:strCache>
                <c:ptCount val="4"/>
                <c:pt idx="0">
                  <c:v>330- Публікації на сторінці соціальної мережі Facebook </c:v>
                </c:pt>
                <c:pt idx="1">
                  <c:v>0 - Сюжет на телебаченні</c:v>
                </c:pt>
                <c:pt idx="2">
                  <c:v>7 - Ефірів на радіо</c:v>
                </c:pt>
                <c:pt idx="3">
                  <c:v>14 - Статті у друкованих засобах масової інформації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330</c:v>
                </c:pt>
                <c:pt idx="1">
                  <c:v>0</c:v>
                </c:pt>
                <c:pt idx="2" formatCode="#,##0_ ;\-#,##0\ ">
                  <c:v>7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69-4993-9A7D-5A3DE3587B6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926158579105028"/>
          <c:y val="0.72584993453966273"/>
          <c:w val="0.37253623122885737"/>
          <c:h val="0.239867722584762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Ухвали минулих років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2-48D1-A8D1-C280345C9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Ухвали поточного року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uk-UA" sz="1064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BE41-4EB1-88AD-38404CB3CD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124</c:v>
                </c:pt>
                <c:pt idx="1">
                  <c:v>225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2-48D1-A8D1-C280345C93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62834688"/>
        <c:axId val="162836480"/>
        <c:axId val="0"/>
      </c:bar3DChart>
      <c:catAx>
        <c:axId val="1628346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2836480"/>
        <c:crosses val="autoZero"/>
        <c:auto val="1"/>
        <c:lblAlgn val="ctr"/>
        <c:lblOffset val="100"/>
        <c:noMultiLvlLbl val="0"/>
      </c:catAx>
      <c:valAx>
        <c:axId val="1628364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283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Ухвали минулих років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62-48D1-A8D1-C280345C93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Ухвали поточного року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uk-UA" sz="1064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uk-UA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B37-41D9-A11A-FD74E82D93A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064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16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62-48D1-A8D1-C280345C93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9"/>
        <c:shape val="box"/>
        <c:axId val="163685504"/>
        <c:axId val="163687424"/>
        <c:axId val="0"/>
      </c:bar3DChart>
      <c:catAx>
        <c:axId val="163685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3687424"/>
        <c:crosses val="autoZero"/>
        <c:auto val="1"/>
        <c:lblAlgn val="ctr"/>
        <c:lblOffset val="100"/>
        <c:noMultiLvlLbl val="0"/>
      </c:catAx>
      <c:valAx>
        <c:axId val="16368742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63685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225 - Отримано ухвал суду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Лист1!$B$2:$B$21</c:f>
              <c:numCache>
                <c:formatCode>General</c:formatCode>
                <c:ptCount val="20"/>
                <c:pt idx="0">
                  <c:v>79</c:v>
                </c:pt>
                <c:pt idx="1">
                  <c:v>0</c:v>
                </c:pt>
                <c:pt idx="2">
                  <c:v>10</c:v>
                </c:pt>
                <c:pt idx="3">
                  <c:v>20</c:v>
                </c:pt>
                <c:pt idx="4">
                  <c:v>26</c:v>
                </c:pt>
                <c:pt idx="5">
                  <c:v>1</c:v>
                </c:pt>
                <c:pt idx="6">
                  <c:v>14</c:v>
                </c:pt>
                <c:pt idx="7">
                  <c:v>3</c:v>
                </c:pt>
                <c:pt idx="8">
                  <c:v>0</c:v>
                </c:pt>
                <c:pt idx="9">
                  <c:v>9</c:v>
                </c:pt>
                <c:pt idx="10">
                  <c:v>28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8</c:v>
                </c:pt>
                <c:pt idx="16">
                  <c:v>12</c:v>
                </c:pt>
                <c:pt idx="17">
                  <c:v>3</c:v>
                </c:pt>
                <c:pt idx="1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26-418B-B162-183CC5E66A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217- Підготовлено ДД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Лист1!$A$2:$A$21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Лист1!$C$2:$C$21</c:f>
              <c:numCache>
                <c:formatCode>General</c:formatCode>
                <c:ptCount val="20"/>
                <c:pt idx="0">
                  <c:v>77</c:v>
                </c:pt>
                <c:pt idx="1">
                  <c:v>1</c:v>
                </c:pt>
                <c:pt idx="2">
                  <c:v>10</c:v>
                </c:pt>
                <c:pt idx="3">
                  <c:v>20</c:v>
                </c:pt>
                <c:pt idx="4">
                  <c:v>23</c:v>
                </c:pt>
                <c:pt idx="5">
                  <c:v>1</c:v>
                </c:pt>
                <c:pt idx="6">
                  <c:v>13</c:v>
                </c:pt>
                <c:pt idx="7">
                  <c:v>3</c:v>
                </c:pt>
                <c:pt idx="8">
                  <c:v>0</c:v>
                </c:pt>
                <c:pt idx="9">
                  <c:v>7</c:v>
                </c:pt>
                <c:pt idx="10">
                  <c:v>28</c:v>
                </c:pt>
                <c:pt idx="11">
                  <c:v>2</c:v>
                </c:pt>
                <c:pt idx="12">
                  <c:v>4</c:v>
                </c:pt>
                <c:pt idx="13">
                  <c:v>2</c:v>
                </c:pt>
                <c:pt idx="14">
                  <c:v>2</c:v>
                </c:pt>
                <c:pt idx="15">
                  <c:v>8</c:v>
                </c:pt>
                <c:pt idx="16">
                  <c:v>9</c:v>
                </c:pt>
                <c:pt idx="17">
                  <c:v>3</c:v>
                </c:pt>
                <c:pt idx="18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26-418B-B162-183CC5E66A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4559104"/>
        <c:axId val="164577280"/>
      </c:barChart>
      <c:catAx>
        <c:axId val="16455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577280"/>
        <c:crosses val="autoZero"/>
        <c:auto val="1"/>
        <c:lblAlgn val="ctr"/>
        <c:lblOffset val="100"/>
        <c:noMultiLvlLbl val="0"/>
      </c:catAx>
      <c:valAx>
        <c:axId val="1645772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55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Пройшло по обліку - 2561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241</c:v>
                </c:pt>
                <c:pt idx="1">
                  <c:v>99</c:v>
                </c:pt>
                <c:pt idx="2">
                  <c:v>135</c:v>
                </c:pt>
                <c:pt idx="3">
                  <c:v>74</c:v>
                </c:pt>
                <c:pt idx="4">
                  <c:v>114</c:v>
                </c:pt>
                <c:pt idx="5">
                  <c:v>65</c:v>
                </c:pt>
                <c:pt idx="6">
                  <c:v>136</c:v>
                </c:pt>
                <c:pt idx="7">
                  <c:v>37</c:v>
                </c:pt>
                <c:pt idx="8">
                  <c:v>63</c:v>
                </c:pt>
                <c:pt idx="9">
                  <c:v>197</c:v>
                </c:pt>
                <c:pt idx="10">
                  <c:v>554</c:v>
                </c:pt>
                <c:pt idx="11">
                  <c:v>123</c:v>
                </c:pt>
                <c:pt idx="12">
                  <c:v>56</c:v>
                </c:pt>
                <c:pt idx="13">
                  <c:v>95</c:v>
                </c:pt>
                <c:pt idx="14">
                  <c:v>81</c:v>
                </c:pt>
                <c:pt idx="15">
                  <c:v>291</c:v>
                </c:pt>
                <c:pt idx="16">
                  <c:v>106</c:v>
                </c:pt>
                <c:pt idx="17">
                  <c:v>53</c:v>
                </c:pt>
                <c:pt idx="18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Перебуває на обліку - 1410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158</c:v>
                </c:pt>
                <c:pt idx="1">
                  <c:v>63</c:v>
                </c:pt>
                <c:pt idx="2">
                  <c:v>67</c:v>
                </c:pt>
                <c:pt idx="3">
                  <c:v>30</c:v>
                </c:pt>
                <c:pt idx="4">
                  <c:v>75</c:v>
                </c:pt>
                <c:pt idx="5">
                  <c:v>30</c:v>
                </c:pt>
                <c:pt idx="6">
                  <c:v>89</c:v>
                </c:pt>
                <c:pt idx="7">
                  <c:v>14</c:v>
                </c:pt>
                <c:pt idx="8">
                  <c:v>21</c:v>
                </c:pt>
                <c:pt idx="9">
                  <c:v>70</c:v>
                </c:pt>
                <c:pt idx="10">
                  <c:v>295</c:v>
                </c:pt>
                <c:pt idx="11">
                  <c:v>73</c:v>
                </c:pt>
                <c:pt idx="12">
                  <c:v>24</c:v>
                </c:pt>
                <c:pt idx="13">
                  <c:v>60</c:v>
                </c:pt>
                <c:pt idx="14">
                  <c:v>42</c:v>
                </c:pt>
                <c:pt idx="15">
                  <c:v>186</c:v>
                </c:pt>
                <c:pt idx="16">
                  <c:v>54</c:v>
                </c:pt>
                <c:pt idx="17">
                  <c:v>34</c:v>
                </c:pt>
                <c:pt idx="18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4937088"/>
        <c:axId val="165217408"/>
      </c:barChart>
      <c:catAx>
        <c:axId val="16493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5217408"/>
        <c:crosses val="autoZero"/>
        <c:auto val="1"/>
        <c:lblAlgn val="ctr"/>
        <c:lblOffset val="100"/>
        <c:noMultiLvlLbl val="0"/>
      </c:catAx>
      <c:valAx>
        <c:axId val="165217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493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позбавлення права </a:t>
            </a:r>
            <a:b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обіймати певні посади чи займатися певною діяльністю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- 104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  <c:pt idx="6">
                  <c:v>7</c:v>
                </c:pt>
                <c:pt idx="7">
                  <c:v>2</c:v>
                </c:pt>
                <c:pt idx="8">
                  <c:v>3</c:v>
                </c:pt>
                <c:pt idx="9">
                  <c:v>11</c:v>
                </c:pt>
                <c:pt idx="10">
                  <c:v>13</c:v>
                </c:pt>
                <c:pt idx="11">
                  <c:v>5</c:v>
                </c:pt>
                <c:pt idx="12">
                  <c:v>1</c:v>
                </c:pt>
                <c:pt idx="13">
                  <c:v>5</c:v>
                </c:pt>
                <c:pt idx="14">
                  <c:v>6</c:v>
                </c:pt>
                <c:pt idx="15">
                  <c:v>8</c:v>
                </c:pt>
                <c:pt idx="16">
                  <c:v>3</c:v>
                </c:pt>
                <c:pt idx="1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- 37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9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5</c:v>
                </c:pt>
                <c:pt idx="6">
                  <c:v>1</c:v>
                </c:pt>
                <c:pt idx="9">
                  <c:v>1</c:v>
                </c:pt>
                <c:pt idx="10">
                  <c:v>4</c:v>
                </c:pt>
                <c:pt idx="12">
                  <c:v>2</c:v>
                </c:pt>
                <c:pt idx="13">
                  <c:v>1</c:v>
                </c:pt>
                <c:pt idx="15">
                  <c:v>6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16</c:v>
                </c:pt>
                <c:pt idx="1">
                  <c:v>8</c:v>
                </c:pt>
                <c:pt idx="2">
                  <c:v>5</c:v>
                </c:pt>
                <c:pt idx="3">
                  <c:v>6</c:v>
                </c:pt>
                <c:pt idx="4">
                  <c:v>13</c:v>
                </c:pt>
                <c:pt idx="5">
                  <c:v>3</c:v>
                </c:pt>
                <c:pt idx="6">
                  <c:v>6</c:v>
                </c:pt>
                <c:pt idx="7">
                  <c:v>1</c:v>
                </c:pt>
                <c:pt idx="8">
                  <c:v>3</c:v>
                </c:pt>
                <c:pt idx="9">
                  <c:v>11</c:v>
                </c:pt>
                <c:pt idx="10">
                  <c:v>13</c:v>
                </c:pt>
                <c:pt idx="11">
                  <c:v>5</c:v>
                </c:pt>
                <c:pt idx="12">
                  <c:v>3</c:v>
                </c:pt>
                <c:pt idx="13">
                  <c:v>5</c:v>
                </c:pt>
                <c:pt idx="14">
                  <c:v>5</c:v>
                </c:pt>
                <c:pt idx="15">
                  <c:v>14</c:v>
                </c:pt>
                <c:pt idx="16">
                  <c:v>4</c:v>
                </c:pt>
                <c:pt idx="1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5360384"/>
        <c:axId val="165361920"/>
      </c:barChart>
      <c:catAx>
        <c:axId val="165360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5361920"/>
        <c:crosses val="autoZero"/>
        <c:auto val="1"/>
        <c:lblAlgn val="ctr"/>
        <c:lblOffset val="100"/>
        <c:noMultiLvlLbl val="0"/>
      </c:catAx>
      <c:valAx>
        <c:axId val="1653619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6536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громадських</a:t>
            </a:r>
            <a:r>
              <a:rPr lang="uk-UA" sz="2000" b="1" u="sng" baseline="0" dirty="0">
                <a:latin typeface="Segoe UI" panose="020B0502040204020203" pitchFamily="34" charset="0"/>
                <a:cs typeface="Segoe UI" panose="020B0502040204020203" pitchFamily="34" charset="0"/>
              </a:rPr>
              <a:t> робіт</a:t>
            </a:r>
            <a:endParaRPr lang="uk-UA" sz="2000" b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- 143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4</c:v>
                </c:pt>
                <c:pt idx="1">
                  <c:v>2</c:v>
                </c:pt>
                <c:pt idx="2">
                  <c:v>10</c:v>
                </c:pt>
                <c:pt idx="3">
                  <c:v>3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8</c:v>
                </c:pt>
                <c:pt idx="9">
                  <c:v>5</c:v>
                </c:pt>
                <c:pt idx="10">
                  <c:v>40</c:v>
                </c:pt>
                <c:pt idx="11">
                  <c:v>1</c:v>
                </c:pt>
                <c:pt idx="12">
                  <c:v>1</c:v>
                </c:pt>
                <c:pt idx="13">
                  <c:v>9</c:v>
                </c:pt>
                <c:pt idx="14">
                  <c:v>6</c:v>
                </c:pt>
                <c:pt idx="15">
                  <c:v>24</c:v>
                </c:pt>
                <c:pt idx="16">
                  <c:v>10</c:v>
                </c:pt>
                <c:pt idx="17">
                  <c:v>4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- 136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16</c:v>
                </c:pt>
                <c:pt idx="1">
                  <c:v>10</c:v>
                </c:pt>
                <c:pt idx="2">
                  <c:v>3</c:v>
                </c:pt>
                <c:pt idx="3">
                  <c:v>10</c:v>
                </c:pt>
                <c:pt idx="4">
                  <c:v>5</c:v>
                </c:pt>
                <c:pt idx="5">
                  <c:v>6</c:v>
                </c:pt>
                <c:pt idx="6">
                  <c:v>2</c:v>
                </c:pt>
                <c:pt idx="7">
                  <c:v>4</c:v>
                </c:pt>
                <c:pt idx="8">
                  <c:v>11</c:v>
                </c:pt>
                <c:pt idx="9">
                  <c:v>7</c:v>
                </c:pt>
                <c:pt idx="10">
                  <c:v>10</c:v>
                </c:pt>
                <c:pt idx="11">
                  <c:v>2</c:v>
                </c:pt>
                <c:pt idx="12">
                  <c:v>1</c:v>
                </c:pt>
                <c:pt idx="13">
                  <c:v>3</c:v>
                </c:pt>
                <c:pt idx="14">
                  <c:v>8</c:v>
                </c:pt>
                <c:pt idx="15">
                  <c:v>23</c:v>
                </c:pt>
                <c:pt idx="16">
                  <c:v>14</c:v>
                </c:pt>
                <c:pt idx="1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11</c:v>
                </c:pt>
                <c:pt idx="1">
                  <c:v>5</c:v>
                </c:pt>
                <c:pt idx="2">
                  <c:v>5</c:v>
                </c:pt>
                <c:pt idx="3">
                  <c:v>6</c:v>
                </c:pt>
                <c:pt idx="4">
                  <c:v>3</c:v>
                </c:pt>
                <c:pt idx="5">
                  <c:v>2</c:v>
                </c:pt>
                <c:pt idx="6">
                  <c:v>4</c:v>
                </c:pt>
                <c:pt idx="7">
                  <c:v>1</c:v>
                </c:pt>
                <c:pt idx="8">
                  <c:v>4</c:v>
                </c:pt>
                <c:pt idx="9">
                  <c:v>4</c:v>
                </c:pt>
                <c:pt idx="10">
                  <c:v>35</c:v>
                </c:pt>
                <c:pt idx="11">
                  <c:v>2</c:v>
                </c:pt>
                <c:pt idx="13">
                  <c:v>4</c:v>
                </c:pt>
                <c:pt idx="14">
                  <c:v>4</c:v>
                </c:pt>
                <c:pt idx="15">
                  <c:v>18</c:v>
                </c:pt>
                <c:pt idx="16">
                  <c:v>8</c:v>
                </c:pt>
                <c:pt idx="17">
                  <c:v>4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238272"/>
        <c:axId val="189137664"/>
      </c:barChart>
      <c:catAx>
        <c:axId val="18923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137664"/>
        <c:crosses val="autoZero"/>
        <c:auto val="1"/>
        <c:lblAlgn val="ctr"/>
        <c:lblOffset val="100"/>
        <c:noMultiLvlLbl val="0"/>
      </c:catAx>
      <c:valAx>
        <c:axId val="1891376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23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Засуджені до виправних</a:t>
            </a:r>
            <a:r>
              <a:rPr lang="uk-UA" sz="2000" b="1" u="sng" baseline="0" dirty="0">
                <a:latin typeface="Segoe UI" panose="020B0502040204020203" pitchFamily="34" charset="0"/>
                <a:cs typeface="Segoe UI" panose="020B0502040204020203" pitchFamily="34" charset="0"/>
              </a:rPr>
              <a:t> робіт</a:t>
            </a:r>
            <a:endParaRPr lang="uk-UA" sz="2000" b="1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noFill/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4</c:v>
                </c:pt>
                <c:pt idx="1">
                  <c:v>2</c:v>
                </c:pt>
                <c:pt idx="2">
                  <c:v>1</c:v>
                </c:pt>
                <c:pt idx="4">
                  <c:v>5</c:v>
                </c:pt>
                <c:pt idx="6">
                  <c:v>1</c:v>
                </c:pt>
                <c:pt idx="10">
                  <c:v>2</c:v>
                </c:pt>
                <c:pt idx="13">
                  <c:v>1</c:v>
                </c:pt>
                <c:pt idx="15">
                  <c:v>2</c:v>
                </c:pt>
                <c:pt idx="1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- 11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9">
                  <c:v>1</c:v>
                </c:pt>
                <c:pt idx="10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9">
                  <c:v>1</c:v>
                </c:pt>
                <c:pt idx="10">
                  <c:v>2</c:v>
                </c:pt>
                <c:pt idx="13">
                  <c:v>1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564416"/>
        <c:axId val="189565952"/>
      </c:barChart>
      <c:catAx>
        <c:axId val="189564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565952"/>
        <c:crosses val="autoZero"/>
        <c:auto val="1"/>
        <c:lblAlgn val="ctr"/>
        <c:lblOffset val="100"/>
        <c:noMultiLvlLbl val="0"/>
      </c:catAx>
      <c:valAx>
        <c:axId val="189565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564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uk-UA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uk-UA" sz="20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Звільнені від відбування покарання з випробуванням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Перебувало на обліку на початок року - 906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Лист1!$B$2:$B$20</c:f>
              <c:numCache>
                <c:formatCode>General</c:formatCode>
                <c:ptCount val="19"/>
                <c:pt idx="0">
                  <c:v>100</c:v>
                </c:pt>
                <c:pt idx="1">
                  <c:v>37</c:v>
                </c:pt>
                <c:pt idx="2">
                  <c:v>60</c:v>
                </c:pt>
                <c:pt idx="3">
                  <c:v>16</c:v>
                </c:pt>
                <c:pt idx="4">
                  <c:v>33</c:v>
                </c:pt>
                <c:pt idx="5">
                  <c:v>21</c:v>
                </c:pt>
                <c:pt idx="6">
                  <c:v>51</c:v>
                </c:pt>
                <c:pt idx="7">
                  <c:v>7</c:v>
                </c:pt>
                <c:pt idx="8">
                  <c:v>8</c:v>
                </c:pt>
                <c:pt idx="9">
                  <c:v>50</c:v>
                </c:pt>
                <c:pt idx="10">
                  <c:v>164</c:v>
                </c:pt>
                <c:pt idx="11">
                  <c:v>53</c:v>
                </c:pt>
                <c:pt idx="12">
                  <c:v>22</c:v>
                </c:pt>
                <c:pt idx="13">
                  <c:v>40</c:v>
                </c:pt>
                <c:pt idx="14">
                  <c:v>25</c:v>
                </c:pt>
                <c:pt idx="15">
                  <c:v>138</c:v>
                </c:pt>
                <c:pt idx="16">
                  <c:v>34</c:v>
                </c:pt>
                <c:pt idx="17">
                  <c:v>24</c:v>
                </c:pt>
                <c:pt idx="18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0-48EB-B6BD-01AD8C77D00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Поставлено на облік - 463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Лист1!$C$2:$C$20</c:f>
              <c:numCache>
                <c:formatCode>General</c:formatCode>
                <c:ptCount val="19"/>
                <c:pt idx="0">
                  <c:v>59</c:v>
                </c:pt>
                <c:pt idx="1">
                  <c:v>28</c:v>
                </c:pt>
                <c:pt idx="2">
                  <c:v>10</c:v>
                </c:pt>
                <c:pt idx="3">
                  <c:v>8</c:v>
                </c:pt>
                <c:pt idx="4">
                  <c:v>32</c:v>
                </c:pt>
                <c:pt idx="5">
                  <c:v>12</c:v>
                </c:pt>
                <c:pt idx="6">
                  <c:v>46</c:v>
                </c:pt>
                <c:pt idx="7">
                  <c:v>5</c:v>
                </c:pt>
                <c:pt idx="8">
                  <c:v>2</c:v>
                </c:pt>
                <c:pt idx="9">
                  <c:v>22</c:v>
                </c:pt>
                <c:pt idx="10">
                  <c:v>76</c:v>
                </c:pt>
                <c:pt idx="11">
                  <c:v>30</c:v>
                </c:pt>
                <c:pt idx="12">
                  <c:v>7</c:v>
                </c:pt>
                <c:pt idx="13">
                  <c:v>19</c:v>
                </c:pt>
                <c:pt idx="14">
                  <c:v>14</c:v>
                </c:pt>
                <c:pt idx="15">
                  <c:v>48</c:v>
                </c:pt>
                <c:pt idx="16">
                  <c:v>21</c:v>
                </c:pt>
                <c:pt idx="17">
                  <c:v>11</c:v>
                </c:pt>
                <c:pt idx="1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0-48EB-B6BD-01AD8C77D00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Перебуває на обліку - 1060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uk-UA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uk-UA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Лист1!$A$2:$A$20</c:f>
              <c:strCache>
                <c:ptCount val="19"/>
                <c:pt idx="0">
                  <c:v>Конотопський РВ (Конотоп)</c:v>
                </c:pt>
                <c:pt idx="1">
                  <c:v>Конотопський РС № 1 (Путивль)</c:v>
                </c:pt>
                <c:pt idx="2">
                  <c:v>Конотопський РС № 2 (Кролевець)</c:v>
                </c:pt>
                <c:pt idx="3">
                  <c:v>Конотопський РС № 3 (Буринь)</c:v>
                </c:pt>
                <c:pt idx="4">
                  <c:v>Охтирський РС № 1 (Тростянець)</c:v>
                </c:pt>
                <c:pt idx="5">
                  <c:v>Охтирський РС № 2 (В.Писарівка)</c:v>
                </c:pt>
                <c:pt idx="6">
                  <c:v>Охтирський РС №3 (Охтирка)</c:v>
                </c:pt>
                <c:pt idx="7">
                  <c:v>Роменський РС № 1 (Л.Долина)</c:v>
                </c:pt>
                <c:pt idx="8">
                  <c:v>Роменський РС № 2 (Недригайлів)</c:v>
                </c:pt>
                <c:pt idx="9">
                  <c:v>Роменський РС № 3 (Ромни)</c:v>
                </c:pt>
                <c:pt idx="10">
                  <c:v>Сумський МВ (м.Суми)</c:v>
                </c:pt>
                <c:pt idx="11">
                  <c:v>Сумський РС № 1 (Білопілля)</c:v>
                </c:pt>
                <c:pt idx="12">
                  <c:v>Сумський РС № 2 (Краснопілля)</c:v>
                </c:pt>
                <c:pt idx="13">
                  <c:v>Сумський РС № 3 (Лебедин)</c:v>
                </c:pt>
                <c:pt idx="14">
                  <c:v>Сумський РС №4 (Сумський р-н)</c:v>
                </c:pt>
                <c:pt idx="15">
                  <c:v>Шосткинський РВ (Шостка)</c:v>
                </c:pt>
                <c:pt idx="16">
                  <c:v>Шосткинський РС № 1 (Глухів)</c:v>
                </c:pt>
                <c:pt idx="17">
                  <c:v>Шосткинський РС № 2 (Ямпіль)</c:v>
                </c:pt>
                <c:pt idx="18">
                  <c:v>Шосткинський РС № 3 (С.Буда)</c:v>
                </c:pt>
              </c:strCache>
            </c:strRef>
          </c:cat>
          <c:val>
            <c:numRef>
              <c:f>Лист1!$D$2:$D$20</c:f>
              <c:numCache>
                <c:formatCode>General</c:formatCode>
                <c:ptCount val="19"/>
                <c:pt idx="0">
                  <c:v>126</c:v>
                </c:pt>
                <c:pt idx="1">
                  <c:v>49</c:v>
                </c:pt>
                <c:pt idx="2">
                  <c:v>51</c:v>
                </c:pt>
                <c:pt idx="3">
                  <c:v>15</c:v>
                </c:pt>
                <c:pt idx="4">
                  <c:v>53</c:v>
                </c:pt>
                <c:pt idx="5">
                  <c:v>22</c:v>
                </c:pt>
                <c:pt idx="6">
                  <c:v>77</c:v>
                </c:pt>
                <c:pt idx="7">
                  <c:v>11</c:v>
                </c:pt>
                <c:pt idx="8">
                  <c:v>8</c:v>
                </c:pt>
                <c:pt idx="9">
                  <c:v>52</c:v>
                </c:pt>
                <c:pt idx="10">
                  <c:v>186</c:v>
                </c:pt>
                <c:pt idx="11">
                  <c:v>66</c:v>
                </c:pt>
                <c:pt idx="12">
                  <c:v>21</c:v>
                </c:pt>
                <c:pt idx="13">
                  <c:v>48</c:v>
                </c:pt>
                <c:pt idx="14">
                  <c:v>31</c:v>
                </c:pt>
                <c:pt idx="15">
                  <c:v>151</c:v>
                </c:pt>
                <c:pt idx="16">
                  <c:v>41</c:v>
                </c:pt>
                <c:pt idx="17">
                  <c:v>28</c:v>
                </c:pt>
                <c:pt idx="18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0-48EB-B6BD-01AD8C77D0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9512704"/>
        <c:axId val="189793024"/>
      </c:barChart>
      <c:catAx>
        <c:axId val="189512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793024"/>
        <c:crosses val="autoZero"/>
        <c:auto val="1"/>
        <c:lblAlgn val="ctr"/>
        <c:lblOffset val="100"/>
        <c:noMultiLvlLbl val="0"/>
      </c:catAx>
      <c:valAx>
        <c:axId val="189793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uk-UA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uk-UA"/>
          </a:p>
        </c:txPr>
        <c:crossAx val="18951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uk-UA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uk-UA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uk-UA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5BAB3F-D061-492D-AD99-B4D7302549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466177-FDD0-4E0D-8B5C-6F19DE016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B9130E-7901-4BFA-9C0E-E9B9B3EB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BD8875-5C53-4FDC-B888-85CF418A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77E810-79D0-41D4-8DE2-82AE26B1D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687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21A589-B2F2-4895-8B65-775A21053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7BC1583-2DCD-419D-9AB2-B09CB02298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402D10-352F-477C-91D0-7D9F4C9A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10F3E5-C40E-472F-A658-B9A224A3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51ADAB-AA26-4445-AFFA-842A7696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52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F54C724-F6CC-4A6F-B881-747186D21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434A0D-9567-4020-904E-4E5FAE5AF9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445213-3159-4E91-BE42-25D42058B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EB1D4E-BEB3-45AE-BBAC-1B321A50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89530-4829-4200-935E-EDC4AB49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7183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7AA1B-3258-4ED7-8C85-4E307D582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4DBECC-9806-40A4-A25E-26F763E48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E10AA1-CC35-4208-8633-DBC700BCF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44309F-19F8-4D1B-B720-531EDE67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369141-7994-4960-93B8-32465E34D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058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8FB94B-E9B5-423D-9083-97526A84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CBEAF78-852E-4CE9-9CF4-4127F4F1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CE31EE-68C7-4944-9A31-54AB6932B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D67804-5BBC-4828-BC93-3008C008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B1FE8F-A4BB-49F9-A38A-F08C51208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511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61F29E-68DA-4C4B-B050-F6984C14E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7737F4-C982-4FA6-BD78-FDDFF1C3AB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4FE1B0-8DF9-4127-A6EE-3226EF67E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9274C73-ADCE-41FA-AC7F-BB304E278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2491BE1-FF34-473A-A243-63D2B3A5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35FEA7-928D-4687-ADD0-56F9F19A8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1629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B84057-C6AE-4DD2-99E5-08AE67925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7C29FE-83F9-4F11-ACCC-961EC446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DE3F10-2ECE-430B-9BCF-49AED4230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88C7F3-0B94-4CBA-B06C-EB069FD29E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4FE31B-5E20-48B0-A94E-8823360BD4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00CB38B-7D9C-4FA3-89A6-C67E5BE4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B3C104-CD79-4246-816E-1B2A180F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5A2376A-F320-4A6A-9C5A-7B65C941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34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8B6ABF-8A55-44A0-947A-DAFFF1280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E32705-80A8-4A7C-9125-6AAFDEF19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149D017-FC4A-49F7-A95B-201092A59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82D976-953C-4CE3-8701-4982FF167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5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39113E7-E84D-4F80-AD20-045B82350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E008E0-2793-4BFC-B131-77DE56F1A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DDA0720-A199-4A62-9612-5CA0C4A99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7149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ED87F-06AC-4675-B7CF-0FB5BBA4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D84737-E642-4D04-9A88-155E848287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6A77A3-3A39-4528-B854-47259F2E32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18C9E8-0A08-4B77-9722-028A3846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A18C972-8F2A-4A40-852E-CEE2A1AE1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B474CA-3BD2-4DD6-A76A-42FB95FB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404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F61A5-A56C-40DB-BC79-397C83CB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C5F73DC-0D4E-453C-9A83-782759A6A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6A82923-5021-4FE0-BD1D-476F596BF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B4249EC-F6D8-47D7-8A29-C17BB39C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69B0E2-CD59-467A-A63E-D4B8540FB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898172-D193-4901-9AF2-528BDD05C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341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F1B194-569E-4A32-9E47-7F96211DC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4AF0F5-5521-49B4-905E-A7119D1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F31158-B9A1-47B3-967C-28FBE452B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6BE8-59BB-45A2-B97B-724BF5E6CBE3}" type="datetimeFigureOut">
              <a:rPr lang="uk-UA" smtClean="0"/>
              <a:pPr/>
              <a:t>21.07.2023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5FF5BE-9A3D-434D-A3AE-22F7873BE5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7BDF32-E80A-44AF-824F-14BE83C02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6B692-D326-4CC8-9F5A-6E59163F6FB2}" type="slidenum">
              <a:rPr lang="uk-UA" smtClean="0"/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85470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91" y="1578632"/>
            <a:ext cx="8911086" cy="248440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РЕЗУЛЬТАТИ ДІЯЛЬНОСТІ ФІЛІЇ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ДЕРЖАВНОЇ УСТАНОВИ «ЦЕНТР ПРОБАЦІЇ» </a:t>
            </a:r>
            <a:b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latin typeface="Segoe UI" panose="020B0502040204020203" pitchFamily="34" charset="0"/>
                <a:cs typeface="Segoe UI" panose="020B0502040204020203" pitchFamily="34" charset="0"/>
              </a:rPr>
              <a:t>В СУМСЬКІЙ ОБЛАСТІ ТА ЇЇ УПОВНОВАЖЕНИХ ОРГАНІВ З ПИТАНЬ ПРОБАЦІЇ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069157"/>
            <a:ext cx="598098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Микола </a:t>
            </a:r>
            <a:r>
              <a:rPr lang="uk-UA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Гричковський</a:t>
            </a:r>
            <a:r>
              <a:rPr lang="uk-UA" sz="2000" dirty="0">
                <a:latin typeface="Segoe UI" panose="020B0502040204020203" pitchFamily="34" charset="0"/>
                <a:cs typeface="Segoe UI" panose="020B0502040204020203" pitchFamily="34" charset="0"/>
              </a:rPr>
              <a:t> начальник філії Державної установи «Центр пробації» в Сумській області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2023 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645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889790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791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06478AF0-CFFD-4CD3-A01A-F8ACABF61821}"/>
              </a:ext>
            </a:extLst>
          </p:cNvPr>
          <p:cNvSpPr/>
          <p:nvPr/>
        </p:nvSpPr>
        <p:spPr>
          <a:xfrm>
            <a:off x="736147" y="1491025"/>
            <a:ext cx="3600000" cy="4166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8000" dirty="0">
                <a:latin typeface="Segoe UI" panose="020B0502040204020203" pitchFamily="34" charset="0"/>
                <a:cs typeface="Segoe UI" panose="020B0502040204020203" pitchFamily="34" charset="0"/>
              </a:rPr>
              <a:t>64</a:t>
            </a:r>
            <a:endParaRPr lang="uk-UA" sz="4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uk-UA" sz="2400" dirty="0">
                <a:latin typeface="Segoe UI" panose="020B0502040204020203" pitchFamily="34" charset="0"/>
                <a:cs typeface="Segoe UI" panose="020B0502040204020203" pitchFamily="34" charset="0"/>
              </a:rPr>
              <a:t>Засуджений до заборони керувати транспортними засобами 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787E2FDC-E17A-4957-B8FF-F3B2C7F6CCD5}"/>
              </a:ext>
            </a:extLst>
          </p:cNvPr>
          <p:cNvSpPr/>
          <p:nvPr/>
        </p:nvSpPr>
        <p:spPr>
          <a:xfrm>
            <a:off x="6677797" y="1491025"/>
            <a:ext cx="36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>
                <a:latin typeface="Segoe UI" panose="020B0502040204020203" pitchFamily="34" charset="0"/>
                <a:cs typeface="Segoe UI" panose="020B0502040204020203" pitchFamily="34" charset="0"/>
              </a:rPr>
              <a:t>55</a:t>
            </a:r>
            <a:r>
              <a:rPr lang="uk-UA" dirty="0"/>
              <a:t> </a:t>
            </a:r>
          </a:p>
          <a:p>
            <a:pPr algn="ctr"/>
            <a:r>
              <a:rPr lang="uk-UA" dirty="0"/>
              <a:t>вилучено водійських посвідчень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B5319B5B-47D8-418E-914F-329C283B1F55}"/>
              </a:ext>
            </a:extLst>
          </p:cNvPr>
          <p:cNvSpPr/>
          <p:nvPr/>
        </p:nvSpPr>
        <p:spPr>
          <a:xfrm>
            <a:off x="6677797" y="3857109"/>
            <a:ext cx="36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>
                <a:latin typeface="Segoe UI" panose="020B0502040204020203" pitchFamily="34" charset="0"/>
                <a:cs typeface="Segoe UI" panose="020B0502040204020203" pitchFamily="34" charset="0"/>
              </a:rPr>
              <a:t>62</a:t>
            </a:r>
            <a:r>
              <a:rPr lang="uk-UA" dirty="0"/>
              <a:t> </a:t>
            </a:r>
            <a:br>
              <a:rPr lang="uk-UA" dirty="0"/>
            </a:br>
            <a:r>
              <a:rPr lang="uk-UA" dirty="0"/>
              <a:t>поставлено на облік в органах національної поліції</a:t>
            </a:r>
          </a:p>
        </p:txBody>
      </p:sp>
      <p:sp>
        <p:nvSpPr>
          <p:cNvPr id="3" name="Стрелка: вправо 2">
            <a:extLst>
              <a:ext uri="{FF2B5EF4-FFF2-40B4-BE49-F238E27FC236}">
                <a16:creationId xmlns:a16="http://schemas.microsoft.com/office/drawing/2014/main" id="{76D67426-7393-4B14-9082-C2CD575A5D4C}"/>
              </a:ext>
            </a:extLst>
          </p:cNvPr>
          <p:cNvSpPr/>
          <p:nvPr/>
        </p:nvSpPr>
        <p:spPr>
          <a:xfrm>
            <a:off x="4566456" y="2031025"/>
            <a:ext cx="1800000" cy="72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id="{72BB3CFE-7823-4F77-91AB-E070D1C748FE}"/>
              </a:ext>
            </a:extLst>
          </p:cNvPr>
          <p:cNvSpPr/>
          <p:nvPr/>
        </p:nvSpPr>
        <p:spPr>
          <a:xfrm>
            <a:off x="4566456" y="4397109"/>
            <a:ext cx="1800000" cy="72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6186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5357995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09581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5850269"/>
              </p:ext>
            </p:extLst>
          </p:nvPr>
        </p:nvGraphicFramePr>
        <p:xfrm>
          <a:off x="269846" y="987723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39610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4107951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64101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3096" y="350841"/>
            <a:ext cx="4084329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380752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48918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0105" y="350841"/>
            <a:ext cx="5563401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ПОВТОРНА ЗЛОЧИННІСТЬ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787516"/>
              </p:ext>
            </p:extLst>
          </p:nvPr>
        </p:nvGraphicFramePr>
        <p:xfrm>
          <a:off x="302004" y="1276709"/>
          <a:ext cx="1129643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766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4484" y="591721"/>
            <a:ext cx="5287577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ЗАСУДЖЕННЯ ЗА УХИЛЕННЯ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5042B9B-BB34-49D1-B52F-6C26C2A3C3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709600"/>
              </p:ext>
            </p:extLst>
          </p:nvPr>
        </p:nvGraphicFramePr>
        <p:xfrm>
          <a:off x="838200" y="1825625"/>
          <a:ext cx="10515600" cy="4701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8758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61C072CC-FFC2-0100-9E87-325202113E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840" y="394283"/>
            <a:ext cx="11340331" cy="6378937"/>
          </a:xfr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8476" y="84780"/>
            <a:ext cx="2557051" cy="1192513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66E23EF-39E0-274A-2EEC-B94C1774273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103"/>
            <a:ext cx="4084328" cy="1389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210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8815" y="714468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ЮВЕНАЛЬНА ПРОБАЦІЯ </a:t>
            </a:r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800CDFD9-8316-430A-A77F-C3DB076857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20200"/>
              </p:ext>
            </p:extLst>
          </p:nvPr>
        </p:nvGraphicFramePr>
        <p:xfrm>
          <a:off x="86265" y="1568918"/>
          <a:ext cx="11990716" cy="518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90716">
                  <a:extLst>
                    <a:ext uri="{9D8B030D-6E8A-4147-A177-3AD203B41FA5}">
                      <a16:colId xmlns:a16="http://schemas.microsoft.com/office/drawing/2014/main" val="229890249"/>
                    </a:ext>
                  </a:extLst>
                </a:gridCol>
              </a:tblGrid>
              <a:tr h="508205">
                <a:tc>
                  <a:txBody>
                    <a:bodyPr/>
                    <a:lstStyle/>
                    <a:p>
                      <a:pPr algn="ctr"/>
                      <a:r>
                        <a:rPr lang="uk-UA" sz="2800" dirty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ПРОБАЦІЯ ЩОДО НЕПОВНОЛІТНІХ </a:t>
                      </a:r>
                      <a:endParaRPr lang="uk-UA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15426224"/>
                  </a:ext>
                </a:extLst>
              </a:tr>
              <a:tr h="617621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ДІТЕЙ ПРОЙШЛО ПО ОБЛІКАХ УПОВНОВАЖЕНИХ ОРГАНІВ ПРОБАЦІЇ ОБЛАСТІ </a:t>
                      </a:r>
                      <a:r>
                        <a:rPr lang="en-US" dirty="0"/>
                        <a:t>(</a:t>
                      </a:r>
                      <a:r>
                        <a:rPr lang="uk-UA" dirty="0"/>
                        <a:t>включно із засудженими до                        </a:t>
                      </a:r>
                    </a:p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                                               штрафу)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477737"/>
                  </a:ext>
                </a:extLst>
              </a:tr>
              <a:tr h="635267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ДІТЕЙ ПЕРЕБУВАЄ НА ОБЛІКУ, З НИХ: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44736"/>
                  </a:ext>
                </a:extLst>
              </a:tr>
              <a:tr h="55826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ДИТИНИ ВІКОМ 15 РОКІВ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919987"/>
                  </a:ext>
                </a:extLst>
              </a:tr>
              <a:tr h="59676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ДІТЕЙ ВІКОМ 16 РОКІВ                                                                  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5870363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                                                                                                   ДІТЕЙ ВІКОМ 17 РОКІВ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482097"/>
                  </a:ext>
                </a:extLst>
              </a:tr>
              <a:tr h="577515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ДІТЕЙ ЗАСУДЖЕНІ ВПЕРШЕ, З НИХ:                                    ВЧИНИЛИ ЗЛОЧИН САМОСТІЙНО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023720"/>
                  </a:ext>
                </a:extLst>
              </a:tr>
              <a:tr h="577516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 ДІТЕЙ ВИХОВУЮТЬСЯ У НЕПОВНИХ СІМЯХ                      ДІТЕЙ ПЕРЕБУВАЮТЬ У СКЛАДНИХ ЖИТТЄВИХ ОБСТАВИНАХ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4192768"/>
                  </a:ext>
                </a:extLst>
              </a:tr>
              <a:tr h="508205">
                <a:tc>
                  <a:txBody>
                    <a:bodyPr/>
                    <a:lstStyle/>
                    <a:p>
                      <a:pPr algn="l"/>
                      <a:r>
                        <a:rPr lang="uk-UA" dirty="0"/>
                        <a:t>              ДИТИНА ВЧИНИЛА ЗЛОЧИН                                                  В ПЕРІОД ПЕРЕБУВАННЯ НА ОБЛІКУ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33991913"/>
                  </a:ext>
                </a:extLst>
              </a:tr>
            </a:tbl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Десятиугольник 4">
            <a:extLst>
              <a:ext uri="{FF2B5EF4-FFF2-40B4-BE49-F238E27FC236}">
                <a16:creationId xmlns:a16="http://schemas.microsoft.com/office/drawing/2014/main" id="{134B5A70-8032-40AA-B785-FC4B28F8CEBA}"/>
              </a:ext>
            </a:extLst>
          </p:cNvPr>
          <p:cNvSpPr/>
          <p:nvPr/>
        </p:nvSpPr>
        <p:spPr>
          <a:xfrm>
            <a:off x="197716" y="2129942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</a:t>
            </a:r>
          </a:p>
        </p:txBody>
      </p:sp>
      <p:sp>
        <p:nvSpPr>
          <p:cNvPr id="14" name="Десятиугольник 13">
            <a:extLst>
              <a:ext uri="{FF2B5EF4-FFF2-40B4-BE49-F238E27FC236}">
                <a16:creationId xmlns:a16="http://schemas.microsoft.com/office/drawing/2014/main" id="{940C18F2-11F3-4C80-B05B-BE0AD30FD75A}"/>
              </a:ext>
            </a:extLst>
          </p:cNvPr>
          <p:cNvSpPr/>
          <p:nvPr/>
        </p:nvSpPr>
        <p:spPr>
          <a:xfrm>
            <a:off x="197716" y="2792709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</p:txBody>
      </p:sp>
      <p:sp>
        <p:nvSpPr>
          <p:cNvPr id="15" name="Десятиугольник 14">
            <a:extLst>
              <a:ext uri="{FF2B5EF4-FFF2-40B4-BE49-F238E27FC236}">
                <a16:creationId xmlns:a16="http://schemas.microsoft.com/office/drawing/2014/main" id="{DDBC4975-62E3-4398-B62B-EA45E7C60408}"/>
              </a:ext>
            </a:extLst>
          </p:cNvPr>
          <p:cNvSpPr/>
          <p:nvPr/>
        </p:nvSpPr>
        <p:spPr>
          <a:xfrm>
            <a:off x="5433623" y="3332709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6" name="Десятиугольник 15">
            <a:extLst>
              <a:ext uri="{FF2B5EF4-FFF2-40B4-BE49-F238E27FC236}">
                <a16:creationId xmlns:a16="http://schemas.microsoft.com/office/drawing/2014/main" id="{D12D929A-B365-419E-90EA-5F97DD30AAD4}"/>
              </a:ext>
            </a:extLst>
          </p:cNvPr>
          <p:cNvSpPr/>
          <p:nvPr/>
        </p:nvSpPr>
        <p:spPr>
          <a:xfrm>
            <a:off x="5433623" y="3932105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7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Десятиугольник 16">
            <a:extLst>
              <a:ext uri="{FF2B5EF4-FFF2-40B4-BE49-F238E27FC236}">
                <a16:creationId xmlns:a16="http://schemas.microsoft.com/office/drawing/2014/main" id="{D9B0E649-29D5-4EEF-A655-20FC7EBA1A79}"/>
              </a:ext>
            </a:extLst>
          </p:cNvPr>
          <p:cNvSpPr/>
          <p:nvPr/>
        </p:nvSpPr>
        <p:spPr>
          <a:xfrm>
            <a:off x="5433623" y="4500400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7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Десятиугольник 17">
            <a:extLst>
              <a:ext uri="{FF2B5EF4-FFF2-40B4-BE49-F238E27FC236}">
                <a16:creationId xmlns:a16="http://schemas.microsoft.com/office/drawing/2014/main" id="{1151D61B-DC2E-4C33-8FB4-1F3AFC2A3F6D}"/>
              </a:ext>
            </a:extLst>
          </p:cNvPr>
          <p:cNvSpPr/>
          <p:nvPr/>
        </p:nvSpPr>
        <p:spPr>
          <a:xfrm>
            <a:off x="197716" y="5054831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19" name="Десятиугольник 18">
            <a:extLst>
              <a:ext uri="{FF2B5EF4-FFF2-40B4-BE49-F238E27FC236}">
                <a16:creationId xmlns:a16="http://schemas.microsoft.com/office/drawing/2014/main" id="{95E58A93-43C1-42A0-B64F-4FC2D0E02657}"/>
              </a:ext>
            </a:extLst>
          </p:cNvPr>
          <p:cNvSpPr/>
          <p:nvPr/>
        </p:nvSpPr>
        <p:spPr>
          <a:xfrm>
            <a:off x="5433623" y="5082387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12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Десятиугольник 19">
            <a:extLst>
              <a:ext uri="{FF2B5EF4-FFF2-40B4-BE49-F238E27FC236}">
                <a16:creationId xmlns:a16="http://schemas.microsoft.com/office/drawing/2014/main" id="{4F88B2B7-2B47-4F3E-AE47-41B3D653338B}"/>
              </a:ext>
            </a:extLst>
          </p:cNvPr>
          <p:cNvSpPr/>
          <p:nvPr/>
        </p:nvSpPr>
        <p:spPr>
          <a:xfrm>
            <a:off x="197716" y="567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</a:t>
            </a:r>
          </a:p>
        </p:txBody>
      </p:sp>
      <p:sp>
        <p:nvSpPr>
          <p:cNvPr id="21" name="Десятиугольник 20">
            <a:extLst>
              <a:ext uri="{FF2B5EF4-FFF2-40B4-BE49-F238E27FC236}">
                <a16:creationId xmlns:a16="http://schemas.microsoft.com/office/drawing/2014/main" id="{8D14F36E-DC39-490D-8393-ECB0A36381E7}"/>
              </a:ext>
            </a:extLst>
          </p:cNvPr>
          <p:cNvSpPr/>
          <p:nvPr/>
        </p:nvSpPr>
        <p:spPr>
          <a:xfrm>
            <a:off x="5433623" y="567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>
                <a:solidFill>
                  <a:prstClr val="white"/>
                </a:solidFill>
                <a:latin typeface="Calibri" panose="020F0502020204030204"/>
              </a:rPr>
              <a:t>7</a:t>
            </a: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Десятиугольник 21">
            <a:extLst>
              <a:ext uri="{FF2B5EF4-FFF2-40B4-BE49-F238E27FC236}">
                <a16:creationId xmlns:a16="http://schemas.microsoft.com/office/drawing/2014/main" id="{8AC9D479-B54F-455F-B8EE-50DD53AE8500}"/>
              </a:ext>
            </a:extLst>
          </p:cNvPr>
          <p:cNvSpPr/>
          <p:nvPr/>
        </p:nvSpPr>
        <p:spPr>
          <a:xfrm>
            <a:off x="197716" y="6218978"/>
            <a:ext cx="648000" cy="540000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3" name="Десятиугольник 22">
            <a:extLst>
              <a:ext uri="{FF2B5EF4-FFF2-40B4-BE49-F238E27FC236}">
                <a16:creationId xmlns:a16="http://schemas.microsoft.com/office/drawing/2014/main" id="{63479A54-590A-4F94-AF5E-6BA1BC164620}"/>
              </a:ext>
            </a:extLst>
          </p:cNvPr>
          <p:cNvSpPr/>
          <p:nvPr/>
        </p:nvSpPr>
        <p:spPr>
          <a:xfrm>
            <a:off x="5433623" y="6275569"/>
            <a:ext cx="648000" cy="483025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86830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ОРГАНІЗАЦІЙНО-ШТАТНА СТРУКТУРА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242639"/>
            <a:ext cx="5979207" cy="41581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Відповідно до штатного розпису передбачено </a:t>
            </a:r>
            <a:r>
              <a:rPr lang="uk-UA" sz="2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82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 посади працівників які працюють за трудовим договором.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Станом на 01.07.2023 року фактична чисельність персоналу філії Центру пробації в Сумській області становить 64 працівники, які працюють  за трудовим договором. 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Загальний некомплект персоналу – 18 посад.</a:t>
            </a:r>
            <a:endParaRPr lang="en-US" sz="22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Протягом 2023 року звільнено 28 осіб, 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з них начальницького складу – 25 осіб, за трудовим договором – 3. </a:t>
            </a:r>
            <a:endParaRPr lang="en-US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just">
              <a:buNone/>
            </a:pP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Прийнято на роботу – 35 осіб.</a:t>
            </a:r>
            <a:r>
              <a:rPr lang="uk-UA" sz="2200" dirty="0">
                <a:latin typeface="Segoe UI" panose="020B0502040204020203" pitchFamily="34" charset="0"/>
                <a:cs typeface="Segoe UI" panose="020B0502040204020203" pitchFamily="34" charset="0"/>
              </a:rPr>
              <a:t> Звільнення персоналу  по негативним мотивам відсутні.</a:t>
            </a:r>
            <a:r>
              <a:rPr lang="uk-UA" sz="22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2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Рисунок 8" descr="Результат пошуку зображень за запитом &quot;карта сумської області по районам цвітна&quot;">
            <a:extLst>
              <a:ext uri="{FF2B5EF4-FFF2-40B4-BE49-F238E27FC236}">
                <a16:creationId xmlns:a16="http://schemas.microsoft.com/office/drawing/2014/main" id="{25333937-DE47-43EC-9A10-62E3E5101C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1690" y="941877"/>
            <a:ext cx="5307111" cy="5916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Овал 11">
            <a:extLst>
              <a:ext uri="{FF2B5EF4-FFF2-40B4-BE49-F238E27FC236}">
                <a16:creationId xmlns:a16="http://schemas.microsoft.com/office/drawing/2014/main" id="{F7C49065-BB1C-4779-BD09-D50F06F78D77}"/>
              </a:ext>
            </a:extLst>
          </p:cNvPr>
          <p:cNvSpPr/>
          <p:nvPr/>
        </p:nvSpPr>
        <p:spPr>
          <a:xfrm>
            <a:off x="1793557" y="119799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92BBFC84-5AE0-4BE3-ADF9-59F106DA19A7}"/>
              </a:ext>
            </a:extLst>
          </p:cNvPr>
          <p:cNvSpPr/>
          <p:nvPr/>
        </p:nvSpPr>
        <p:spPr>
          <a:xfrm>
            <a:off x="1904422" y="1761628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4" name="Овал 13">
            <a:extLst>
              <a:ext uri="{FF2B5EF4-FFF2-40B4-BE49-F238E27FC236}">
                <a16:creationId xmlns:a16="http://schemas.microsoft.com/office/drawing/2014/main" id="{36885D7A-E65C-4380-BDFC-5B612BB9538C}"/>
              </a:ext>
            </a:extLst>
          </p:cNvPr>
          <p:cNvSpPr/>
          <p:nvPr/>
        </p:nvSpPr>
        <p:spPr>
          <a:xfrm>
            <a:off x="1199336" y="217086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7</a:t>
            </a:r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4722333" y="546660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BE0EEDE-BB41-44FF-9739-6FB19E457152}"/>
              </a:ext>
            </a:extLst>
          </p:cNvPr>
          <p:cNvSpPr/>
          <p:nvPr/>
        </p:nvSpPr>
        <p:spPr>
          <a:xfrm>
            <a:off x="3907464" y="519978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4445594" y="454114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19" name="Овал 18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188437" y="4916385"/>
            <a:ext cx="360000" cy="397603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97D5854C-1D87-4BEA-A21D-B73168613905}"/>
              </a:ext>
            </a:extLst>
          </p:cNvPr>
          <p:cNvSpPr/>
          <p:nvPr/>
        </p:nvSpPr>
        <p:spPr>
          <a:xfrm>
            <a:off x="3544696" y="608214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21" name="Овал 2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73547" y="50973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125947" y="5249701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221442" y="496271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4</a:t>
            </a:r>
          </a:p>
        </p:txBody>
      </p:sp>
      <p:sp>
        <p:nvSpPr>
          <p:cNvPr id="26" name="Овал 2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798882" y="4295717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347619" y="47113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001255" y="412748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2296159" y="354361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999769" y="3957270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308528" y="2829115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2</a:t>
            </a:r>
          </a:p>
        </p:txBody>
      </p:sp>
      <p:sp>
        <p:nvSpPr>
          <p:cNvPr id="33" name="Овал 32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1983442" y="2375874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3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758804" y="397310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5</a:t>
            </a:r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420356" y="4501556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</a:t>
            </a: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975A168C-679D-4DF2-83D8-5CCA3CA87DAA}"/>
              </a:ext>
            </a:extLst>
          </p:cNvPr>
          <p:cNvSpPr/>
          <p:nvPr/>
        </p:nvSpPr>
        <p:spPr>
          <a:xfrm>
            <a:off x="3822137" y="4511453"/>
            <a:ext cx="360000" cy="360000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8452169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АДМІНІСТРАТИВНІ СТЯГНЕННЯ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3F4949A-1A83-4D94-B560-1CD319B3B7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7098640"/>
              </p:ext>
            </p:extLst>
          </p:nvPr>
        </p:nvGraphicFramePr>
        <p:xfrm>
          <a:off x="276837" y="1652630"/>
          <a:ext cx="11593585" cy="4805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Объект 14">
            <a:extLst>
              <a:ext uri="{FF2B5EF4-FFF2-40B4-BE49-F238E27FC236}">
                <a16:creationId xmlns:a16="http://schemas.microsoft.com/office/drawing/2014/main" id="{E1D13EAE-F17B-4667-89D8-D76925CF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5827" y="6344728"/>
            <a:ext cx="3333924" cy="3599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9173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АДМІНІСТРАТИВНІ СТЯГНЕННЯ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C3F4949A-1A83-4D94-B560-1CD319B3B7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891001"/>
              </p:ext>
            </p:extLst>
          </p:nvPr>
        </p:nvGraphicFramePr>
        <p:xfrm>
          <a:off x="276837" y="1652630"/>
          <a:ext cx="11593585" cy="4805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Объект 14">
            <a:extLst>
              <a:ext uri="{FF2B5EF4-FFF2-40B4-BE49-F238E27FC236}">
                <a16:creationId xmlns:a16="http://schemas.microsoft.com/office/drawing/2014/main" id="{E1D13EAE-F17B-4667-89D8-D76925CFA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5827" y="6344728"/>
            <a:ext cx="3333924" cy="35993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5521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ЄДИНИЙ РЕЄСТР ЗАСУДЖЕНИХ ОСІБ</a:t>
            </a:r>
          </a:p>
        </p:txBody>
      </p:sp>
      <p:graphicFrame>
        <p:nvGraphicFramePr>
          <p:cNvPr id="14" name="Объект 13">
            <a:extLst>
              <a:ext uri="{FF2B5EF4-FFF2-40B4-BE49-F238E27FC236}">
                <a16:creationId xmlns:a16="http://schemas.microsoft.com/office/drawing/2014/main" id="{E685D78B-B711-43B5-AB59-70736A3A3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7164505"/>
              </p:ext>
            </p:extLst>
          </p:nvPr>
        </p:nvGraphicFramePr>
        <p:xfrm>
          <a:off x="343949" y="2113474"/>
          <a:ext cx="11733751" cy="4537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406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714886"/>
            <a:ext cx="6987396" cy="68338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Волонтерство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3742032"/>
              </p:ext>
            </p:extLst>
          </p:nvPr>
        </p:nvGraphicFramePr>
        <p:xfrm>
          <a:off x="188302" y="2888676"/>
          <a:ext cx="11769237" cy="3992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68215" y="1383321"/>
            <a:ext cx="112893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Керуючись законодавством у сфері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волонтерства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пробації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та з метою сприяння уповноваженим органам з питань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пробації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області у здійсненні нагляду за суб’єктами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пробації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та проведенні з ними соціально-виховної роботи, у звітному періоді посилено роботу щодо пошуку волонтерів </a:t>
            </a:r>
            <a:r>
              <a:rPr kumimoji="0" lang="uk-UA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пробації</a:t>
            </a:r>
            <a:r>
              <a:rPr kumimoji="0" lang="uk-UA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Як результат,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кінець </a:t>
            </a:r>
            <a:r>
              <a:rPr lang="uk-UA" b="1" dirty="0">
                <a:solidFill>
                  <a:srgbClr val="4472C4">
                    <a:lumMod val="75000"/>
                  </a:srgbClr>
                </a:solidFill>
                <a:latin typeface="Calibri"/>
              </a:rPr>
              <a:t>звітного періоду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з органами пробації області співпрацює  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27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волонтерів пробації.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За І півріччя 2023 року за участі волонтерів пробації проведено 61 захід  в яких були задіяні 154 суб’єкта пробації.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3912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555" y="1078302"/>
            <a:ext cx="8522898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ПРЕДСТАВЛЕННЯ В ІНФОРМАЦІЙНОМУ ПРОСТОРІ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86ED0865-2444-4A48-987F-B9EC458F056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2821" y="2113474"/>
          <a:ext cx="10838578" cy="4333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665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КЛЮЧОВІ ПРІОРИТЕТИ ФІЛІЇ ДУ “ЦЕНТР ПРОБАЦІЇ” В СУМСЬКІЙ ОБЛАСТІ </a:t>
            </a:r>
            <a:r>
              <a:rPr lang="uk-UA" sz="280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2023 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РІК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1D61C2-EA68-4524-B2DF-2D854B84F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1109" y="5940425"/>
            <a:ext cx="1934691" cy="7105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uk-UA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Місце для вмісту 6">
            <a:extLst>
              <a:ext uri="{FF2B5EF4-FFF2-40B4-BE49-F238E27FC236}">
                <a16:creationId xmlns:a16="http://schemas.microsoft.com/office/drawing/2014/main" id="{F7F15FC9-C9CA-404A-AEC4-963A16F52935}"/>
              </a:ext>
            </a:extLst>
          </p:cNvPr>
          <p:cNvSpPr txBox="1">
            <a:spLocks/>
          </p:cNvSpPr>
          <p:nvPr/>
        </p:nvSpPr>
        <p:spPr>
          <a:xfrm>
            <a:off x="0" y="2609533"/>
            <a:ext cx="11990717" cy="424846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якісний підбір кадрів, зміцнення корпоративної культури працівників, підвищення рівня  ефективності управління персоналом;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дотримання прав людини і громадянина при виконанні покарань, не пов’язаних з позбавленням волі;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забезпечення якісного та ефективного тестування програмного забезпечення Єдиного реєстру засуджених та осіб, узятих під варту;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взаємодія з судами, прокуратурою, регіональним центром БВПД та його представництвами,  поліцією та іншими учасниками системи правосуддя;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розвиток банку ресурсів з надання послуг клієнтам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розвиток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волонтерства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з урахуванням позитивного досвіду;</a:t>
            </a:r>
          </a:p>
          <a:p>
            <a:pPr lvl="0" algn="just">
              <a:defRPr/>
            </a:pP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реалізація заходів комунікативної політики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 підвищення рівня поінформованості суспільства про переваги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r>
              <a:rPr lang="uk-UA" sz="3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та актуальні питання діяльності уповноважених органів з питань </a:t>
            </a:r>
            <a:r>
              <a:rPr lang="uk-UA" sz="3600" dirty="0" err="1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пробації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87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0528" y="1069913"/>
            <a:ext cx="7277925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Навчання Кураторів </a:t>
            </a:r>
            <a:r>
              <a:rPr lang="uk-UA" sz="2800" dirty="0" err="1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пробаційних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програм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890091"/>
              </p:ext>
            </p:extLst>
          </p:nvPr>
        </p:nvGraphicFramePr>
        <p:xfrm>
          <a:off x="86265" y="1198605"/>
          <a:ext cx="11990716" cy="53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196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479616C-BD84-462A-859D-FECD0D84536E}"/>
              </a:ext>
            </a:extLst>
          </p:cNvPr>
          <p:cNvSpPr/>
          <p:nvPr/>
        </p:nvSpPr>
        <p:spPr>
          <a:xfrm>
            <a:off x="86264" y="1785671"/>
            <a:ext cx="11990717" cy="8904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</a:t>
            </a:r>
            <a:r>
              <a:rPr lang="uk-UA" b="1" dirty="0" err="1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пробація</a:t>
            </a:r>
            <a:r>
              <a:rPr lang="uk-UA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uk-UA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- це забезпечення суду формалізованою інформацією, що характеризує обвинуваченого, з метою прийняття судом рішення про міру його відповідальності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14" name="Таблица 14">
            <a:extLst>
              <a:ext uri="{FF2B5EF4-FFF2-40B4-BE49-F238E27FC236}">
                <a16:creationId xmlns:a16="http://schemas.microsoft.com/office/drawing/2014/main" id="{6675F629-016A-4703-9CD5-ED931D4D9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528704"/>
              </p:ext>
            </p:extLst>
          </p:nvPr>
        </p:nvGraphicFramePr>
        <p:xfrm>
          <a:off x="86263" y="2750589"/>
          <a:ext cx="11990717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19">
                  <a:extLst>
                    <a:ext uri="{9D8B030D-6E8A-4147-A177-3AD203B41FA5}">
                      <a16:colId xmlns:a16="http://schemas.microsoft.com/office/drawing/2014/main" val="1382562012"/>
                    </a:ext>
                  </a:extLst>
                </a:gridCol>
                <a:gridCol w="5054625">
                  <a:extLst>
                    <a:ext uri="{9D8B030D-6E8A-4147-A177-3AD203B41FA5}">
                      <a16:colId xmlns:a16="http://schemas.microsoft.com/office/drawing/2014/main" val="1002255463"/>
                    </a:ext>
                  </a:extLst>
                </a:gridCol>
                <a:gridCol w="2119356">
                  <a:extLst>
                    <a:ext uri="{9D8B030D-6E8A-4147-A177-3AD203B41FA5}">
                      <a16:colId xmlns:a16="http://schemas.microsoft.com/office/drawing/2014/main" val="3308122847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08395195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2405915"/>
                    </a:ext>
                  </a:extLst>
                </a:gridCol>
                <a:gridCol w="2189495">
                  <a:extLst>
                    <a:ext uri="{9D8B030D-6E8A-4147-A177-3AD203B41FA5}">
                      <a16:colId xmlns:a16="http://schemas.microsoft.com/office/drawing/2014/main" val="2651448433"/>
                    </a:ext>
                  </a:extLst>
                </a:gridCol>
              </a:tblGrid>
              <a:tr h="432726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174972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uk-UA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217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977461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 за участю обвинуваченого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185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77284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 висновком про можливість виправлення без позбавлення або обмеження волі на певний строк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192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639058"/>
                  </a:ext>
                </a:extLst>
              </a:tr>
            </a:tbl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ACF5E10-A455-45A4-BE63-4EB8592B8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1620982"/>
              </p:ext>
            </p:extLst>
          </p:nvPr>
        </p:nvGraphicFramePr>
        <p:xfrm>
          <a:off x="7659149" y="2702212"/>
          <a:ext cx="3003257" cy="385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178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щодо неповнолітніх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14" name="Таблица 14">
            <a:extLst>
              <a:ext uri="{FF2B5EF4-FFF2-40B4-BE49-F238E27FC236}">
                <a16:creationId xmlns:a16="http://schemas.microsoft.com/office/drawing/2014/main" id="{6675F629-016A-4703-9CD5-ED931D4D9E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983222"/>
              </p:ext>
            </p:extLst>
          </p:nvPr>
        </p:nvGraphicFramePr>
        <p:xfrm>
          <a:off x="86263" y="2750589"/>
          <a:ext cx="11990717" cy="385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719">
                  <a:extLst>
                    <a:ext uri="{9D8B030D-6E8A-4147-A177-3AD203B41FA5}">
                      <a16:colId xmlns:a16="http://schemas.microsoft.com/office/drawing/2014/main" val="1382562012"/>
                    </a:ext>
                  </a:extLst>
                </a:gridCol>
                <a:gridCol w="5054625">
                  <a:extLst>
                    <a:ext uri="{9D8B030D-6E8A-4147-A177-3AD203B41FA5}">
                      <a16:colId xmlns:a16="http://schemas.microsoft.com/office/drawing/2014/main" val="1002255463"/>
                    </a:ext>
                  </a:extLst>
                </a:gridCol>
                <a:gridCol w="2119356">
                  <a:extLst>
                    <a:ext uri="{9D8B030D-6E8A-4147-A177-3AD203B41FA5}">
                      <a16:colId xmlns:a16="http://schemas.microsoft.com/office/drawing/2014/main" val="3308122847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08395195"/>
                    </a:ext>
                  </a:extLst>
                </a:gridCol>
                <a:gridCol w="841761">
                  <a:extLst>
                    <a:ext uri="{9D8B030D-6E8A-4147-A177-3AD203B41FA5}">
                      <a16:colId xmlns:a16="http://schemas.microsoft.com/office/drawing/2014/main" val="142405915"/>
                    </a:ext>
                  </a:extLst>
                </a:gridCol>
                <a:gridCol w="2189495">
                  <a:extLst>
                    <a:ext uri="{9D8B030D-6E8A-4147-A177-3AD203B41FA5}">
                      <a16:colId xmlns:a16="http://schemas.microsoft.com/office/drawing/2014/main" val="2651448433"/>
                    </a:ext>
                  </a:extLst>
                </a:gridCol>
              </a:tblGrid>
              <a:tr h="432726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4174972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gridSpan="2">
                  <a:txBody>
                    <a:bodyPr/>
                    <a:lstStyle/>
                    <a:p>
                      <a:pPr algn="ctr"/>
                      <a:endParaRPr lang="uk-UA" sz="14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977461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Підготовлено досудових доповідей за</a:t>
                      </a:r>
                    </a:p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участю обвинуваченого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077284"/>
                  </a:ext>
                </a:extLst>
              </a:tr>
              <a:tr h="1139758">
                <a:tc>
                  <a:txBody>
                    <a:bodyPr/>
                    <a:lstStyle/>
                    <a:p>
                      <a:pPr algn="ctr"/>
                      <a:endParaRPr lang="uk-UA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dirty="0">
                          <a:solidFill>
                            <a:schemeClr val="tx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 висновком про можливість виправлення без позбавлення або обмеження волі на певний строк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uk-UA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2639058"/>
                  </a:ext>
                </a:extLst>
              </a:tr>
            </a:tbl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6ACF5E10-A455-45A4-BE63-4EB8592B8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5091027"/>
              </p:ext>
            </p:extLst>
          </p:nvPr>
        </p:nvGraphicFramePr>
        <p:xfrm>
          <a:off x="7659149" y="2702212"/>
          <a:ext cx="3003257" cy="385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764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654C82AF-722C-4F1C-819B-59A3644BD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303001"/>
              </p:ext>
            </p:extLst>
          </p:nvPr>
        </p:nvGraphicFramePr>
        <p:xfrm>
          <a:off x="838200" y="1825624"/>
          <a:ext cx="10515597" cy="472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03">
                  <a:extLst>
                    <a:ext uri="{9D8B030D-6E8A-4147-A177-3AD203B41FA5}">
                      <a16:colId xmlns:a16="http://schemas.microsoft.com/office/drawing/2014/main" val="2412679229"/>
                    </a:ext>
                  </a:extLst>
                </a:gridCol>
                <a:gridCol w="6107185">
                  <a:extLst>
                    <a:ext uri="{9D8B030D-6E8A-4147-A177-3AD203B41FA5}">
                      <a16:colId xmlns:a16="http://schemas.microsoft.com/office/drawing/2014/main" val="236048848"/>
                    </a:ext>
                  </a:extLst>
                </a:gridCol>
                <a:gridCol w="2276909">
                  <a:extLst>
                    <a:ext uri="{9D8B030D-6E8A-4147-A177-3AD203B41FA5}">
                      <a16:colId xmlns:a16="http://schemas.microsoft.com/office/drawing/2014/main" val="2630893353"/>
                    </a:ext>
                  </a:extLst>
                </a:gridCol>
              </a:tblGrid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Кількість підготовлених ДД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752790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Низький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862095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Середній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115728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Високий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480633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Дуже високий рівень небезпеки для суспільства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618814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Обвинувачений відмовився від участі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0972107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Не підготовлено ДД з об'єктивних причин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81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820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0574" y="1039363"/>
            <a:ext cx="7923877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ДОСУДОВА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800" i="1" u="sng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складено ДД в розрізі уповноважених органів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D896C319-E44F-4FD4-AB2C-5E9863BB1B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821688"/>
              </p:ext>
            </p:extLst>
          </p:nvPr>
        </p:nvGraphicFramePr>
        <p:xfrm>
          <a:off x="251670" y="1837189"/>
          <a:ext cx="11826030" cy="4813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9694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57" y="1078302"/>
            <a:ext cx="6987396" cy="103517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ПРОБАЦІЙНІ ПРОГРАМИ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uk-UA" sz="2800" dirty="0">
              <a:solidFill>
                <a:schemeClr val="accent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graphicFrame>
        <p:nvGraphicFramePr>
          <p:cNvPr id="8" name="Таблица 8">
            <a:extLst>
              <a:ext uri="{FF2B5EF4-FFF2-40B4-BE49-F238E27FC236}">
                <a16:creationId xmlns:a16="http://schemas.microsoft.com/office/drawing/2014/main" id="{654C82AF-722C-4F1C-819B-59A3644BD6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498406"/>
              </p:ext>
            </p:extLst>
          </p:nvPr>
        </p:nvGraphicFramePr>
        <p:xfrm>
          <a:off x="874714" y="1816747"/>
          <a:ext cx="10515597" cy="4726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1503">
                  <a:extLst>
                    <a:ext uri="{9D8B030D-6E8A-4147-A177-3AD203B41FA5}">
                      <a16:colId xmlns:a16="http://schemas.microsoft.com/office/drawing/2014/main" val="2412679229"/>
                    </a:ext>
                  </a:extLst>
                </a:gridCol>
                <a:gridCol w="6107185">
                  <a:extLst>
                    <a:ext uri="{9D8B030D-6E8A-4147-A177-3AD203B41FA5}">
                      <a16:colId xmlns:a16="http://schemas.microsoft.com/office/drawing/2014/main" val="236048848"/>
                    </a:ext>
                  </a:extLst>
                </a:gridCol>
                <a:gridCol w="2276909">
                  <a:extLst>
                    <a:ext uri="{9D8B030D-6E8A-4147-A177-3AD203B41FA5}">
                      <a16:colId xmlns:a16="http://schemas.microsoft.com/office/drawing/2014/main" val="2630893353"/>
                    </a:ext>
                  </a:extLst>
                </a:gridCol>
              </a:tblGrid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2023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752790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судових рішень, що надійшли на виконання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4862095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Зміна </a:t>
                      </a:r>
                      <a:r>
                        <a:rPr lang="uk-UA" dirty="0" err="1"/>
                        <a:t>прокримінального</a:t>
                      </a:r>
                      <a:r>
                        <a:rPr lang="uk-UA" dirty="0"/>
                        <a:t> мислення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9115728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Подолання агресивної поведінки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8480633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/>
                        <a:t>Попередження вживання психотропних речовин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9618814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Формування життєвих навичок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0972107"/>
                  </a:ext>
                </a:extLst>
              </a:tr>
              <a:tr h="675168"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dirty="0"/>
                        <a:t>Кількість виконаних </a:t>
                      </a:r>
                      <a:r>
                        <a:rPr lang="uk-UA" b="1" dirty="0" err="1"/>
                        <a:t>пробаційних</a:t>
                      </a:r>
                      <a:r>
                        <a:rPr lang="uk-UA" b="1" dirty="0"/>
                        <a:t> програм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32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9081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46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DD37FF-06D7-46A9-B9A1-A7284E2970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2023" y="207035"/>
            <a:ext cx="7249886" cy="214188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НАГЛЯДОВА ПРОБАЦІЯ</a:t>
            </a:r>
            <a:b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uk-UA" sz="2000" u="sng" dirty="0">
                <a:latin typeface="Segoe UI" panose="020B0502040204020203" pitchFamily="34" charset="0"/>
                <a:cs typeface="Segoe UI" panose="020B0502040204020203" pitchFamily="34" charset="0"/>
              </a:rPr>
              <a:t>Випробування, виправні роботи, громадські роботи,  позбавлені права обіймати посади чи діяльність,  штрафи, суспільно корисні роботи</a:t>
            </a:r>
            <a:r>
              <a:rPr lang="uk-UA" sz="2800" dirty="0">
                <a:solidFill>
                  <a:schemeClr val="accent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FD2B3CEA-A078-42CA-8D2D-731B017AB8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020877"/>
              </p:ext>
            </p:extLst>
          </p:nvPr>
        </p:nvGraphicFramePr>
        <p:xfrm>
          <a:off x="302004" y="1276709"/>
          <a:ext cx="11652308" cy="52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A9F332-9C19-4402-BC1F-2A398EB781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64" y="0"/>
            <a:ext cx="4084328" cy="13898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D01E242-75FB-450A-AA76-B86E7A5427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930" y="84196"/>
            <a:ext cx="2557051" cy="1192513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445035A-555E-4B88-AF9B-910128793B98}"/>
              </a:ext>
            </a:extLst>
          </p:cNvPr>
          <p:cNvSpPr/>
          <p:nvPr/>
        </p:nvSpPr>
        <p:spPr>
          <a:xfrm>
            <a:off x="5638800" y="6038491"/>
            <a:ext cx="914400" cy="612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762556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6277</TotalTime>
  <Words>739</Words>
  <Application>Microsoft Office PowerPoint</Application>
  <PresentationFormat>Широкий екран</PresentationFormat>
  <Paragraphs>164</Paragraphs>
  <Slides>25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Segoe UI</vt:lpstr>
      <vt:lpstr>Times New Roman</vt:lpstr>
      <vt:lpstr>Тема Office</vt:lpstr>
      <vt:lpstr>РЕЗУЛЬТАТИ ДІЯЛЬНОСТІ ФІЛІЇ  ДЕРЖАВНОЇ УСТАНОВИ «ЦЕНТР ПРОБАЦІЇ»  В СУМСЬКІЙ ОБЛАСТІ ТА ЇЇ УПОВНОВАЖЕНИХ ОРГАНІВ З ПИТАНЬ ПРОБАЦІЇ</vt:lpstr>
      <vt:lpstr>ОРГАНІЗАЦІЙНО-ШТАТНА СТРУКТУРА</vt:lpstr>
      <vt:lpstr>Навчання Кураторів пробаційних програм</vt:lpstr>
      <vt:lpstr>ДОСУДОВА ПРОБАЦІЯ </vt:lpstr>
      <vt:lpstr>ДОСУДОВА ПРОБАЦІЯ щодо неповнолітніх</vt:lpstr>
      <vt:lpstr>ДОСУДОВА ПРОБАЦІЯ </vt:lpstr>
      <vt:lpstr>ДОСУДОВА ПРОБАЦІЯ складено ДД в розрізі уповноважених органів</vt:lpstr>
      <vt:lpstr>ПРОБАЦІЙНІ ПРОГРАМИ </vt:lpstr>
      <vt:lpstr>НАГЛЯДОВА ПРОБАЦІЯ Випробування, виправні роботи, громадські роботи,  позбавлені права обіймати посади чи діяльність,  штрафи, суспільно корисні роботи  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НАГЛЯДОВА ПРОБАЦІЯ</vt:lpstr>
      <vt:lpstr>ПОВТОРНА ЗЛОЧИННІСТЬ </vt:lpstr>
      <vt:lpstr>ЗАСУДЖЕННЯ ЗА УХИЛЕННЯ</vt:lpstr>
      <vt:lpstr>Презентація PowerPoint</vt:lpstr>
      <vt:lpstr>ЮВЕНАЛЬНА ПРОБАЦІЯ </vt:lpstr>
      <vt:lpstr>АДМІНІСТРАТИВНІ СТЯГНЕННЯ</vt:lpstr>
      <vt:lpstr>АДМІНІСТРАТИВНІ СТЯГНЕННЯ</vt:lpstr>
      <vt:lpstr>ЄДИНИЙ РЕЄСТР ЗАСУДЖЕНИХ ОСІБ</vt:lpstr>
      <vt:lpstr>Волонтерство пробації</vt:lpstr>
      <vt:lpstr>ПРЕДСТАВЛЕННЯ В ІНФОРМАЦІЙНОМУ ПРОСТОРІ</vt:lpstr>
      <vt:lpstr>КЛЮЧОВІ ПРІОРИТЕТИ ФІЛІЇ ДУ “ЦЕНТР ПРОБАЦІЇ” В СУМСЬКІЙ ОБЛАСТІ НА 2023 РІК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Гричковский</dc:creator>
  <cp:lastModifiedBy>Пробація Пробація</cp:lastModifiedBy>
  <cp:revision>122</cp:revision>
  <cp:lastPrinted>2023-07-06T12:43:37Z</cp:lastPrinted>
  <dcterms:created xsi:type="dcterms:W3CDTF">2022-01-10T14:46:17Z</dcterms:created>
  <dcterms:modified xsi:type="dcterms:W3CDTF">2023-07-21T08:30:28Z</dcterms:modified>
</cp:coreProperties>
</file>